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1"/>
  </p:notesMasterIdLst>
  <p:sldIdLst>
    <p:sldId id="308" r:id="rId6"/>
    <p:sldId id="327" r:id="rId7"/>
    <p:sldId id="336" r:id="rId8"/>
    <p:sldId id="337" r:id="rId9"/>
    <p:sldId id="338" r:id="rId10"/>
    <p:sldId id="339" r:id="rId11"/>
    <p:sldId id="340" r:id="rId12"/>
    <p:sldId id="341" r:id="rId13"/>
    <p:sldId id="342" r:id="rId14"/>
    <p:sldId id="343" r:id="rId15"/>
    <p:sldId id="309" r:id="rId16"/>
    <p:sldId id="281" r:id="rId17"/>
    <p:sldId id="335" r:id="rId18"/>
    <p:sldId id="345" r:id="rId19"/>
    <p:sldId id="346" r:id="rId2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860" y="-240"/>
      </p:cViewPr>
      <p:guideLst>
        <p:guide orient="horz" pos="344"/>
        <p:guide orient="horz" pos="600"/>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46BDEC8C-B526-44D1-8FC8-8F7E338AC5BB}" type="slidenum">
              <a:rPr lang="en-US"/>
              <a:pPr>
                <a:defRPr/>
              </a:pPr>
              <a:t>‹#›</a:t>
            </a:fld>
            <a:endParaRPr lang="en-US"/>
          </a:p>
        </p:txBody>
      </p:sp>
    </p:spTree>
    <p:extLst>
      <p:ext uri="{BB962C8B-B14F-4D97-AF65-F5344CB8AC3E}">
        <p14:creationId xmlns:p14="http://schemas.microsoft.com/office/powerpoint/2010/main" val="3698086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5759AB06-1848-4462-99D2-845EE6707D4E}" type="slidenum">
              <a:rPr lang="en-US" smtClean="0"/>
              <a:pPr/>
              <a:t>10</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0824320C-897D-4A9C-BD14-603E98A4AF45}" type="slidenum">
              <a:rPr lang="en-US" smtClean="0"/>
              <a:pPr/>
              <a:t>12</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8B1DE81F-D458-4658-9298-D46A2E9AF383}" type="slidenum">
              <a:rPr lang="en-US" smtClean="0"/>
              <a:pPr/>
              <a:t>13</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587B44BE-90AC-47F9-8B7A-711405E748B9}" type="slidenum">
              <a:rPr lang="en-US" smtClean="0"/>
              <a:pPr/>
              <a:t>14</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C7C9E862-4E37-4BDB-8D58-8AB34BAADE81}" type="slidenum">
              <a:rPr lang="en-US" smtClean="0"/>
              <a:pPr/>
              <a:t>15</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80616978-A9C5-40CC-B1CA-841282E5D6E6}" type="slidenum">
              <a:rPr lang="en-US" smtClean="0"/>
              <a:pPr/>
              <a:t>2</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EBF69212-3740-4EF3-B1E8-41F1F807569D}" type="slidenum">
              <a:rPr lang="en-US" smtClean="0"/>
              <a:pPr/>
              <a:t>3</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ADBBE7A0-7C7C-421E-9F82-178CE87BF524}" type="slidenum">
              <a:rPr lang="en-US" smtClean="0"/>
              <a:pPr/>
              <a:t>4</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DED71BDE-245E-4E9D-8FC2-DEE8F7EF7AF8}" type="slidenum">
              <a:rPr lang="en-US" smtClean="0"/>
              <a:pPr/>
              <a:t>5</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EA8D15FA-D144-4927-864D-7EB8F239FB7E}" type="slidenum">
              <a:rPr lang="en-US" smtClean="0"/>
              <a:pPr/>
              <a:t>6</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735DEC2C-DF1D-4CDB-8D75-3CB07044AEF1}" type="slidenum">
              <a:rPr lang="en-US" smtClean="0"/>
              <a:pPr/>
              <a:t>7</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384C7A6A-F5C0-45BE-B38D-670B99519E62}" type="slidenum">
              <a:rPr lang="en-US" smtClean="0"/>
              <a:pPr/>
              <a:t>8</a:t>
            </a:fld>
            <a:endParaRPr 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pitchFamily="34" charset="-128"/>
              </a:defRPr>
            </a:lvl1pPr>
            <a:lvl2pPr marL="742950" indent="-285750" eaLnBrk="0" hangingPunct="0">
              <a:defRPr sz="1200">
                <a:solidFill>
                  <a:schemeClr val="tx1"/>
                </a:solidFill>
                <a:latin typeface="Times" charset="0"/>
                <a:ea typeface="MS PGothic" pitchFamily="34" charset="-128"/>
              </a:defRPr>
            </a:lvl2pPr>
            <a:lvl3pPr marL="1143000" indent="-228600" eaLnBrk="0" hangingPunct="0">
              <a:defRPr sz="1200">
                <a:solidFill>
                  <a:schemeClr val="tx1"/>
                </a:solidFill>
                <a:latin typeface="Times" charset="0"/>
                <a:ea typeface="MS PGothic" pitchFamily="34" charset="-128"/>
              </a:defRPr>
            </a:lvl3pPr>
            <a:lvl4pPr marL="1600200" indent="-228600" eaLnBrk="0" hangingPunct="0">
              <a:defRPr sz="1200">
                <a:solidFill>
                  <a:schemeClr val="tx1"/>
                </a:solidFill>
                <a:latin typeface="Times" charset="0"/>
                <a:ea typeface="MS PGothic" pitchFamily="34" charset="-128"/>
              </a:defRPr>
            </a:lvl4pPr>
            <a:lvl5pPr marL="2057400" indent="-228600" eaLnBrk="0" hangingPunct="0">
              <a:defRPr sz="1200">
                <a:solidFill>
                  <a:schemeClr val="tx1"/>
                </a:solidFill>
                <a:latin typeface="Times" charset="0"/>
                <a:ea typeface="MS PGothic" pitchFamily="34" charset="-128"/>
              </a:defRPr>
            </a:lvl5pPr>
            <a:lvl6pPr marL="2514600" indent="-228600" eaLnBrk="0" fontAlgn="base" hangingPunct="0">
              <a:spcBef>
                <a:spcPct val="0"/>
              </a:spcBef>
              <a:spcAft>
                <a:spcPct val="0"/>
              </a:spcAft>
              <a:defRPr sz="1200">
                <a:solidFill>
                  <a:schemeClr val="tx1"/>
                </a:solidFill>
                <a:latin typeface="Times" charset="0"/>
                <a:ea typeface="MS PGothic" pitchFamily="34" charset="-128"/>
              </a:defRPr>
            </a:lvl6pPr>
            <a:lvl7pPr marL="2971800" indent="-228600" eaLnBrk="0" fontAlgn="base" hangingPunct="0">
              <a:spcBef>
                <a:spcPct val="0"/>
              </a:spcBef>
              <a:spcAft>
                <a:spcPct val="0"/>
              </a:spcAft>
              <a:defRPr sz="1200">
                <a:solidFill>
                  <a:schemeClr val="tx1"/>
                </a:solidFill>
                <a:latin typeface="Times" charset="0"/>
                <a:ea typeface="MS PGothic" pitchFamily="34" charset="-128"/>
              </a:defRPr>
            </a:lvl7pPr>
            <a:lvl8pPr marL="3429000" indent="-228600" eaLnBrk="0" fontAlgn="base" hangingPunct="0">
              <a:spcBef>
                <a:spcPct val="0"/>
              </a:spcBef>
              <a:spcAft>
                <a:spcPct val="0"/>
              </a:spcAft>
              <a:defRPr sz="1200">
                <a:solidFill>
                  <a:schemeClr val="tx1"/>
                </a:solidFill>
                <a:latin typeface="Times" charset="0"/>
                <a:ea typeface="MS PGothic" pitchFamily="34" charset="-128"/>
              </a:defRPr>
            </a:lvl8pPr>
            <a:lvl9pPr marL="3886200" indent="-228600" eaLnBrk="0" fontAlgn="base" hangingPunct="0">
              <a:spcBef>
                <a:spcPct val="0"/>
              </a:spcBef>
              <a:spcAft>
                <a:spcPct val="0"/>
              </a:spcAft>
              <a:defRPr sz="1200">
                <a:solidFill>
                  <a:schemeClr val="tx1"/>
                </a:solidFill>
                <a:latin typeface="Times" charset="0"/>
                <a:ea typeface="MS PGothic" pitchFamily="34" charset="-128"/>
              </a:defRPr>
            </a:lvl9pPr>
          </a:lstStyle>
          <a:p>
            <a:fld id="{17C827DD-7460-4993-B393-69FF5C9A19B3}" type="slidenum">
              <a:rPr lang="en-US" smtClean="0"/>
              <a:pPr/>
              <a:t>9</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0101BB-FDAA-47F8-89F8-94E718760C20}" type="slidenum">
              <a:rPr lang="en-US"/>
              <a:pPr>
                <a:defRPr/>
              </a:pPr>
              <a:t>‹#›</a:t>
            </a:fld>
            <a:endParaRPr lang="en-US"/>
          </a:p>
        </p:txBody>
      </p:sp>
    </p:spTree>
    <p:extLst>
      <p:ext uri="{BB962C8B-B14F-4D97-AF65-F5344CB8AC3E}">
        <p14:creationId xmlns:p14="http://schemas.microsoft.com/office/powerpoint/2010/main" val="189243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DCF099-8038-4F51-8334-9E79E35931B7}" type="slidenum">
              <a:rPr lang="en-US"/>
              <a:pPr>
                <a:defRPr/>
              </a:pPr>
              <a:t>‹#›</a:t>
            </a:fld>
            <a:endParaRPr lang="en-US"/>
          </a:p>
        </p:txBody>
      </p:sp>
    </p:spTree>
    <p:extLst>
      <p:ext uri="{BB962C8B-B14F-4D97-AF65-F5344CB8AC3E}">
        <p14:creationId xmlns:p14="http://schemas.microsoft.com/office/powerpoint/2010/main" val="3195862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60E72E-DCB5-486F-84CF-4F3E958AC0EB}" type="slidenum">
              <a:rPr lang="en-US"/>
              <a:pPr>
                <a:defRPr/>
              </a:pPr>
              <a:t>‹#›</a:t>
            </a:fld>
            <a:endParaRPr lang="en-US"/>
          </a:p>
        </p:txBody>
      </p:sp>
    </p:spTree>
    <p:extLst>
      <p:ext uri="{BB962C8B-B14F-4D97-AF65-F5344CB8AC3E}">
        <p14:creationId xmlns:p14="http://schemas.microsoft.com/office/powerpoint/2010/main" val="1452904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F03705-5E1D-4813-8B34-A1E5F142DD31}" type="slidenum">
              <a:rPr lang="en-US"/>
              <a:pPr>
                <a:defRPr/>
              </a:pPr>
              <a:t>‹#›</a:t>
            </a:fld>
            <a:endParaRPr lang="en-US"/>
          </a:p>
        </p:txBody>
      </p:sp>
    </p:spTree>
    <p:extLst>
      <p:ext uri="{BB962C8B-B14F-4D97-AF65-F5344CB8AC3E}">
        <p14:creationId xmlns:p14="http://schemas.microsoft.com/office/powerpoint/2010/main" val="1648903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BAE072-E330-42E9-A92C-BC1DABB2C6EC}" type="slidenum">
              <a:rPr lang="en-US"/>
              <a:pPr>
                <a:defRPr/>
              </a:pPr>
              <a:t>‹#›</a:t>
            </a:fld>
            <a:endParaRPr lang="en-US"/>
          </a:p>
        </p:txBody>
      </p:sp>
    </p:spTree>
    <p:extLst>
      <p:ext uri="{BB962C8B-B14F-4D97-AF65-F5344CB8AC3E}">
        <p14:creationId xmlns:p14="http://schemas.microsoft.com/office/powerpoint/2010/main" val="3993449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12EE88-D82D-45D3-A46E-0A06466BDFFF}" type="slidenum">
              <a:rPr lang="en-US"/>
              <a:pPr>
                <a:defRPr/>
              </a:pPr>
              <a:t>‹#›</a:t>
            </a:fld>
            <a:endParaRPr lang="en-US"/>
          </a:p>
        </p:txBody>
      </p:sp>
    </p:spTree>
    <p:extLst>
      <p:ext uri="{BB962C8B-B14F-4D97-AF65-F5344CB8AC3E}">
        <p14:creationId xmlns:p14="http://schemas.microsoft.com/office/powerpoint/2010/main" val="457691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FFACFE7-9955-4FE4-96F3-D64BECF92EA3}" type="slidenum">
              <a:rPr lang="en-US"/>
              <a:pPr>
                <a:defRPr/>
              </a:pPr>
              <a:t>‹#›</a:t>
            </a:fld>
            <a:endParaRPr lang="en-US"/>
          </a:p>
        </p:txBody>
      </p:sp>
    </p:spTree>
    <p:extLst>
      <p:ext uri="{BB962C8B-B14F-4D97-AF65-F5344CB8AC3E}">
        <p14:creationId xmlns:p14="http://schemas.microsoft.com/office/powerpoint/2010/main" val="3983613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840EF6C-9531-4457-B5F2-15221B732A47}" type="slidenum">
              <a:rPr lang="en-US"/>
              <a:pPr>
                <a:defRPr/>
              </a:pPr>
              <a:t>‹#›</a:t>
            </a:fld>
            <a:endParaRPr lang="en-US"/>
          </a:p>
        </p:txBody>
      </p:sp>
    </p:spTree>
    <p:extLst>
      <p:ext uri="{BB962C8B-B14F-4D97-AF65-F5344CB8AC3E}">
        <p14:creationId xmlns:p14="http://schemas.microsoft.com/office/powerpoint/2010/main" val="637582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62CEC8A-FB57-4678-AD5B-2B7856A36328}" type="slidenum">
              <a:rPr lang="en-US"/>
              <a:pPr>
                <a:defRPr/>
              </a:pPr>
              <a:t>‹#›</a:t>
            </a:fld>
            <a:endParaRPr lang="en-US"/>
          </a:p>
        </p:txBody>
      </p:sp>
    </p:spTree>
    <p:extLst>
      <p:ext uri="{BB962C8B-B14F-4D97-AF65-F5344CB8AC3E}">
        <p14:creationId xmlns:p14="http://schemas.microsoft.com/office/powerpoint/2010/main" val="1063085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0262BA-DF7E-43B2-9DA9-30B73BE5F8BB}" type="slidenum">
              <a:rPr lang="en-US"/>
              <a:pPr>
                <a:defRPr/>
              </a:pPr>
              <a:t>‹#›</a:t>
            </a:fld>
            <a:endParaRPr lang="en-US"/>
          </a:p>
        </p:txBody>
      </p:sp>
    </p:spTree>
    <p:extLst>
      <p:ext uri="{BB962C8B-B14F-4D97-AF65-F5344CB8AC3E}">
        <p14:creationId xmlns:p14="http://schemas.microsoft.com/office/powerpoint/2010/main" val="2817941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CF96EE-CB06-410D-8777-FBA4F07DE798}" type="slidenum">
              <a:rPr lang="en-US"/>
              <a:pPr>
                <a:defRPr/>
              </a:pPr>
              <a:t>‹#›</a:t>
            </a:fld>
            <a:endParaRPr lang="en-US"/>
          </a:p>
        </p:txBody>
      </p:sp>
    </p:spTree>
    <p:extLst>
      <p:ext uri="{BB962C8B-B14F-4D97-AF65-F5344CB8AC3E}">
        <p14:creationId xmlns:p14="http://schemas.microsoft.com/office/powerpoint/2010/main" val="485838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Times" pitchFamily="1"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Times" pitchFamily="1"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pPr>
              <a:defRPr/>
            </a:pPr>
            <a:fld id="{52FBE218-F678-4466-B7CB-33033F3F63E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pitchFamily="-105" charset="-128"/>
        </a:defRPr>
      </a:lvl1pPr>
      <a:lvl2pPr algn="ctr" rtl="0" eaLnBrk="0" fontAlgn="base" hangingPunct="0">
        <a:spcBef>
          <a:spcPct val="0"/>
        </a:spcBef>
        <a:spcAft>
          <a:spcPct val="0"/>
        </a:spcAft>
        <a:defRPr sz="4400">
          <a:solidFill>
            <a:schemeClr val="tx2"/>
          </a:solidFill>
          <a:latin typeface="Times" pitchFamily="18" charset="0"/>
          <a:ea typeface="MS PGothic" pitchFamily="34" charset="-128"/>
          <a:cs typeface="ＭＳ Ｐゴシック" pitchFamily="-105" charset="-128"/>
        </a:defRPr>
      </a:lvl2pPr>
      <a:lvl3pPr algn="ctr" rtl="0" eaLnBrk="0" fontAlgn="base" hangingPunct="0">
        <a:spcBef>
          <a:spcPct val="0"/>
        </a:spcBef>
        <a:spcAft>
          <a:spcPct val="0"/>
        </a:spcAft>
        <a:defRPr sz="4400">
          <a:solidFill>
            <a:schemeClr val="tx2"/>
          </a:solidFill>
          <a:latin typeface="Times" pitchFamily="18" charset="0"/>
          <a:ea typeface="MS PGothic" pitchFamily="34" charset="-128"/>
          <a:cs typeface="ＭＳ Ｐゴシック" pitchFamily="-105" charset="-128"/>
        </a:defRPr>
      </a:lvl3pPr>
      <a:lvl4pPr algn="ctr" rtl="0" eaLnBrk="0" fontAlgn="base" hangingPunct="0">
        <a:spcBef>
          <a:spcPct val="0"/>
        </a:spcBef>
        <a:spcAft>
          <a:spcPct val="0"/>
        </a:spcAft>
        <a:defRPr sz="4400">
          <a:solidFill>
            <a:schemeClr val="tx2"/>
          </a:solidFill>
          <a:latin typeface="Times" pitchFamily="18" charset="0"/>
          <a:ea typeface="MS PGothic" pitchFamily="34" charset="-128"/>
          <a:cs typeface="ＭＳ Ｐゴシック" pitchFamily="-105" charset="-128"/>
        </a:defRPr>
      </a:lvl4pPr>
      <a:lvl5pPr algn="ctr" rtl="0" eaLnBrk="0" fontAlgn="base" hangingPunct="0">
        <a:spcBef>
          <a:spcPct val="0"/>
        </a:spcBef>
        <a:spcAft>
          <a:spcPct val="0"/>
        </a:spcAft>
        <a:defRPr sz="4400">
          <a:solidFill>
            <a:schemeClr val="tx2"/>
          </a:solidFill>
          <a:latin typeface="Times" pitchFamily="18" charset="0"/>
          <a:ea typeface="MS PGothic" pitchFamily="34" charset="-128"/>
          <a:cs typeface="ＭＳ Ｐゴシック" pitchFamily="-105" charset="-128"/>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pitchFamily="-105"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idx="4294967295"/>
          </p:nvPr>
        </p:nvSpPr>
        <p:spPr>
          <a:xfrm>
            <a:off x="685800" y="2420938"/>
            <a:ext cx="7772400" cy="531812"/>
          </a:xfrm>
        </p:spPr>
        <p:txBody>
          <a:bodyPr/>
          <a:lstStyle/>
          <a:p>
            <a:pPr algn="l" eaLnBrk="1" hangingPunct="1"/>
            <a:r>
              <a:rPr lang="en-GB" sz="2400" b="1" smtClean="0">
                <a:solidFill>
                  <a:srgbClr val="960000"/>
                </a:solidFill>
                <a:latin typeface="Arial" pitchFamily="34" charset="0"/>
                <a:cs typeface="Arial" pitchFamily="34" charset="0"/>
              </a:rPr>
              <a:t>Inflation Report </a:t>
            </a:r>
            <a:br>
              <a:rPr lang="en-GB" sz="2400" b="1" smtClean="0">
                <a:solidFill>
                  <a:srgbClr val="960000"/>
                </a:solidFill>
                <a:latin typeface="Arial" pitchFamily="34" charset="0"/>
                <a:cs typeface="Arial" pitchFamily="34" charset="0"/>
              </a:rPr>
            </a:br>
            <a:r>
              <a:rPr lang="en-GB" sz="2400" b="1" smtClean="0">
                <a:solidFill>
                  <a:srgbClr val="960000"/>
                </a:solidFill>
                <a:latin typeface="Arial" pitchFamily="34" charset="0"/>
                <a:cs typeface="Arial" pitchFamily="34" charset="0"/>
              </a:rPr>
              <a:t>May 2015</a:t>
            </a:r>
          </a:p>
        </p:txBody>
      </p:sp>
      <p:sp>
        <p:nvSpPr>
          <p:cNvPr id="2052" name="Rectangle 14"/>
          <p:cNvSpPr>
            <a:spLocks noGrp="1" noChangeArrowheads="1"/>
          </p:cNvSpPr>
          <p:nvPr>
            <p:ph type="subTitle" idx="4294967295"/>
          </p:nvPr>
        </p:nvSpPr>
        <p:spPr>
          <a:xfrm>
            <a:off x="698500" y="3382963"/>
            <a:ext cx="7340600" cy="654050"/>
          </a:xfrm>
        </p:spPr>
        <p:txBody>
          <a:bodyPr/>
          <a:lstStyle/>
          <a:p>
            <a:pPr marL="0" indent="0" eaLnBrk="1" hangingPunct="1">
              <a:buFontTx/>
              <a:buNone/>
            </a:pPr>
            <a:r>
              <a:rPr lang="en-GB" sz="2400" dirty="0" smtClean="0">
                <a:latin typeface="Arial" pitchFamily="34" charset="0"/>
                <a:cs typeface="Arial" pitchFamily="34" charset="0"/>
              </a:rPr>
              <a:t>Demand</a:t>
            </a:r>
            <a:endParaRPr lang="en-GB" sz="2400" dirty="0" smtClean="0">
              <a:solidFill>
                <a:srgbClr val="898989"/>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5"/>
          <p:cNvSpPr>
            <a:spLocks noChangeArrowheads="1"/>
          </p:cNvSpPr>
          <p:nvPr/>
        </p:nvSpPr>
        <p:spPr bwMode="auto">
          <a:xfrm>
            <a:off x="179388" y="179388"/>
            <a:ext cx="8507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2.9  </a:t>
            </a:r>
            <a:r>
              <a:rPr lang="en-US" sz="2400">
                <a:solidFill>
                  <a:srgbClr val="960000"/>
                </a:solidFill>
                <a:latin typeface="Arial" pitchFamily="34" charset="0"/>
                <a:cs typeface="Arial" pitchFamily="34" charset="0"/>
              </a:rPr>
              <a:t>Export growth picked up sharply in 2014 Q4</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UK exports and UK-weighted world trade</a:t>
            </a:r>
            <a:endParaRPr lang="en-US" sz="2400" baseline="30000">
              <a:latin typeface="Arial" pitchFamily="34" charset="0"/>
            </a:endParaRPr>
          </a:p>
        </p:txBody>
      </p:sp>
      <p:sp>
        <p:nvSpPr>
          <p:cNvPr id="11267" name="Rectangle 2"/>
          <p:cNvSpPr>
            <a:spLocks noChangeArrowheads="1"/>
          </p:cNvSpPr>
          <p:nvPr/>
        </p:nvSpPr>
        <p:spPr bwMode="auto">
          <a:xfrm>
            <a:off x="190500" y="5930900"/>
            <a:ext cx="810895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IMF </a:t>
            </a:r>
            <a:r>
              <a:rPr lang="en-US" sz="800" i="1">
                <a:solidFill>
                  <a:srgbClr val="000000"/>
                </a:solidFill>
                <a:latin typeface="Arial" pitchFamily="34" charset="0"/>
                <a:cs typeface="Arial" pitchFamily="34" charset="0"/>
              </a:rPr>
              <a:t>WEO</a:t>
            </a:r>
            <a:r>
              <a:rPr lang="en-US" sz="800">
                <a:solidFill>
                  <a:srgbClr val="000000"/>
                </a:solidFill>
                <a:latin typeface="Arial" pitchFamily="34" charset="0"/>
                <a:cs typeface="Arial" pitchFamily="34" charset="0"/>
              </a:rPr>
              <a:t> April 2015, OECD, ONS, Thomson Reuters Datastream and Bank calculations.</a:t>
            </a:r>
          </a:p>
          <a:p>
            <a:pPr marL="230188" indent="-230188"/>
            <a:endParaRPr lang="en-US" sz="800">
              <a:solidFill>
                <a:srgbClr val="000000"/>
              </a:solidFill>
              <a:latin typeface="Arial" pitchFamily="34" charset="0"/>
              <a:cs typeface="Arial" pitchFamily="34" charset="0"/>
            </a:endParaRPr>
          </a:p>
          <a:p>
            <a:pPr marL="230188" indent="-230188"/>
            <a:r>
              <a:rPr lang="en-US" sz="800">
                <a:solidFill>
                  <a:srgbClr val="000000"/>
                </a:solidFill>
                <a:latin typeface="Arial" pitchFamily="34" charset="0"/>
                <a:cs typeface="Arial" pitchFamily="34" charset="0"/>
              </a:rPr>
              <a:t>(a)	Chained-volume measure.  Headline exports data have been adjusted by Bank staff for MTIC fraud by an amount equal to the ONS’s imports adjustment.</a:t>
            </a:r>
          </a:p>
          <a:p>
            <a:pPr marL="230188" indent="-230188"/>
            <a:r>
              <a:rPr lang="en-US" sz="800">
                <a:solidFill>
                  <a:srgbClr val="000000"/>
                </a:solidFill>
                <a:latin typeface="Arial" pitchFamily="34" charset="0"/>
                <a:cs typeface="Arial" pitchFamily="34" charset="0"/>
              </a:rPr>
              <a:t>(b)	Constructed using data for import volumes of 146 countries weighted according to their shares in UK exports.  For the vast majority of countries, the latest observation is 2014 Q4.  For those countries where national accounts data for 2014 Q4 are not yet available, data are assumed to be consistent with projections in the IMF </a:t>
            </a:r>
            <a:r>
              <a:rPr lang="en-US" sz="800" i="1">
                <a:solidFill>
                  <a:srgbClr val="000000"/>
                </a:solidFill>
                <a:latin typeface="Arial" pitchFamily="34" charset="0"/>
                <a:cs typeface="Arial" pitchFamily="34" charset="0"/>
              </a:rPr>
              <a:t>WEO</a:t>
            </a:r>
            <a:r>
              <a:rPr lang="en-US" sz="800">
                <a:solidFill>
                  <a:srgbClr val="000000"/>
                </a:solidFill>
                <a:latin typeface="Arial" pitchFamily="34" charset="0"/>
                <a:cs typeface="Arial" pitchFamily="34" charset="0"/>
              </a:rPr>
              <a:t> </a:t>
            </a:r>
            <a:br>
              <a:rPr lang="en-US" sz="800">
                <a:solidFill>
                  <a:srgbClr val="000000"/>
                </a:solidFill>
                <a:latin typeface="Arial" pitchFamily="34" charset="0"/>
                <a:cs typeface="Arial" pitchFamily="34" charset="0"/>
              </a:rPr>
            </a:br>
            <a:r>
              <a:rPr lang="en-US" sz="800">
                <a:solidFill>
                  <a:srgbClr val="000000"/>
                </a:solidFill>
                <a:latin typeface="Arial" pitchFamily="34" charset="0"/>
                <a:cs typeface="Arial" pitchFamily="34" charset="0"/>
              </a:rPr>
              <a:t>April 2015.</a:t>
            </a:r>
            <a:endParaRPr lang="en-GB" sz="800">
              <a:solidFill>
                <a:srgbClr val="000000"/>
              </a:solidFill>
              <a:latin typeface="Arial" pitchFamily="34" charset="0"/>
              <a:cs typeface="Arial" pitchFamily="34" charset="0"/>
            </a:endParaRPr>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938" y="1346200"/>
            <a:ext cx="5535612" cy="451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5"/>
          <p:cNvSpPr>
            <a:spLocks noChangeArrowheads="1"/>
          </p:cNvSpPr>
          <p:nvPr/>
        </p:nvSpPr>
        <p:spPr bwMode="auto">
          <a:xfrm>
            <a:off x="179388" y="179388"/>
            <a:ext cx="83550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GB" sz="2400" b="1">
                <a:solidFill>
                  <a:srgbClr val="960000"/>
                </a:solidFill>
                <a:latin typeface="Arial" pitchFamily="34" charset="0"/>
              </a:rPr>
              <a:t>Table 2.A  </a:t>
            </a:r>
            <a:r>
              <a:rPr lang="en-US" sz="2400">
                <a:latin typeface="Arial" pitchFamily="34" charset="0"/>
                <a:cs typeface="Arial" pitchFamily="34" charset="0"/>
              </a:rPr>
              <a:t>Monitoring the MPC’s key judgements</a:t>
            </a:r>
            <a:endParaRPr lang="en-US" sz="2400" baseline="30000">
              <a:latin typeface="Arial" pitchFamily="34" charset="0"/>
            </a:endParaRPr>
          </a:p>
        </p:txBody>
      </p:sp>
      <p:pic>
        <p:nvPicPr>
          <p:cNvPr id="133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8150" y="922338"/>
            <a:ext cx="4876800" cy="555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5"/>
          <p:cNvSpPr>
            <a:spLocks noChangeArrowheads="1"/>
          </p:cNvSpPr>
          <p:nvPr/>
        </p:nvSpPr>
        <p:spPr bwMode="auto">
          <a:xfrm>
            <a:off x="179388" y="179388"/>
            <a:ext cx="85074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Table 2.B  </a:t>
            </a:r>
            <a:r>
              <a:rPr lang="en-US" sz="2400">
                <a:solidFill>
                  <a:srgbClr val="960000"/>
                </a:solidFill>
                <a:latin typeface="Arial" pitchFamily="34" charset="0"/>
                <a:cs typeface="Arial" pitchFamily="34" charset="0"/>
              </a:rPr>
              <a:t>Household consumption growth slowed in Q4;</a:t>
            </a:r>
          </a:p>
          <a:p>
            <a:r>
              <a:rPr lang="en-US" sz="2400">
                <a:solidFill>
                  <a:srgbClr val="960000"/>
                </a:solidFill>
                <a:latin typeface="Arial" pitchFamily="34" charset="0"/>
                <a:cs typeface="Arial" pitchFamily="34" charset="0"/>
              </a:rPr>
              <a:t>investment fell on the quarter</a:t>
            </a:r>
            <a:endParaRPr lang="en-GB" sz="2400">
              <a:solidFill>
                <a:srgbClr val="960000"/>
              </a:solidFill>
              <a:latin typeface="Arial" pitchFamily="34" charset="0"/>
              <a:cs typeface="Arial" pitchFamily="34" charset="0"/>
            </a:endParaRPr>
          </a:p>
          <a:p>
            <a:r>
              <a:rPr lang="en-GB" sz="2000">
                <a:solidFill>
                  <a:srgbClr val="000000"/>
                </a:solidFill>
                <a:latin typeface="Arial" pitchFamily="34" charset="0"/>
                <a:cs typeface="Arial" pitchFamily="34" charset="0"/>
              </a:rPr>
              <a:t>Expenditure components of demand</a:t>
            </a:r>
            <a:r>
              <a:rPr lang="en-GB" sz="2000" baseline="30000">
                <a:solidFill>
                  <a:srgbClr val="000000"/>
                </a:solidFill>
                <a:latin typeface="Arial" pitchFamily="34" charset="0"/>
                <a:cs typeface="Arial" pitchFamily="34" charset="0"/>
              </a:rPr>
              <a:t>(a)</a:t>
            </a:r>
            <a:endParaRPr lang="en-US" sz="2400" baseline="30000">
              <a:solidFill>
                <a:srgbClr val="000000"/>
              </a:solidFill>
              <a:latin typeface="Arial" pitchFamily="34" charset="0"/>
            </a:endParaRPr>
          </a:p>
          <a:p>
            <a:endParaRPr lang="en-US" sz="2400" baseline="30000">
              <a:latin typeface="Arial" pitchFamily="34" charset="0"/>
            </a:endParaRPr>
          </a:p>
        </p:txBody>
      </p:sp>
      <p:sp>
        <p:nvSpPr>
          <p:cNvPr id="14339" name="Rectangle 2"/>
          <p:cNvSpPr>
            <a:spLocks noChangeArrowheads="1"/>
          </p:cNvSpPr>
          <p:nvPr/>
        </p:nvSpPr>
        <p:spPr bwMode="auto">
          <a:xfrm>
            <a:off x="190500" y="5808663"/>
            <a:ext cx="8108950"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(a)	Chained-volume measures unless otherwise stated.</a:t>
            </a:r>
          </a:p>
          <a:p>
            <a:pPr marL="230188" indent="-230188"/>
            <a:r>
              <a:rPr lang="en-US" sz="800">
                <a:solidFill>
                  <a:srgbClr val="000000"/>
                </a:solidFill>
                <a:latin typeface="Arial" pitchFamily="34" charset="0"/>
                <a:cs typeface="Arial" pitchFamily="34" charset="0"/>
              </a:rPr>
              <a:t>(b)	Includes non-profit institutions serving households.</a:t>
            </a:r>
          </a:p>
          <a:p>
            <a:pPr marL="230188" indent="-230188"/>
            <a:r>
              <a:rPr lang="en-US" sz="800">
                <a:solidFill>
                  <a:srgbClr val="000000"/>
                </a:solidFill>
                <a:latin typeface="Arial" pitchFamily="34" charset="0"/>
                <a:cs typeface="Arial" pitchFamily="34" charset="0"/>
              </a:rPr>
              <a:t>(c)	Investment data take account of the transfer of nuclear reactors from the public corporation sector to central government in 2005 Q2.</a:t>
            </a:r>
          </a:p>
          <a:p>
            <a:pPr marL="230188" indent="-230188"/>
            <a:r>
              <a:rPr lang="en-US" sz="800">
                <a:solidFill>
                  <a:srgbClr val="000000"/>
                </a:solidFill>
                <a:latin typeface="Arial" pitchFamily="34" charset="0"/>
                <a:cs typeface="Arial" pitchFamily="34" charset="0"/>
              </a:rPr>
              <a:t>(d)	Excludes the alignment adjustment.</a:t>
            </a:r>
          </a:p>
          <a:p>
            <a:pPr marL="230188" indent="-230188"/>
            <a:r>
              <a:rPr lang="en-US" sz="800">
                <a:solidFill>
                  <a:srgbClr val="000000"/>
                </a:solidFill>
                <a:latin typeface="Arial" pitchFamily="34" charset="0"/>
                <a:cs typeface="Arial" pitchFamily="34" charset="0"/>
              </a:rPr>
              <a:t>(e)	Percentage point contributions to quarterly growth of real GDP.</a:t>
            </a:r>
          </a:p>
          <a:p>
            <a:pPr marL="230188" indent="-230188"/>
            <a:r>
              <a:rPr lang="en-US" sz="800">
                <a:solidFill>
                  <a:srgbClr val="000000"/>
                </a:solidFill>
                <a:latin typeface="Arial" pitchFamily="34" charset="0"/>
                <a:cs typeface="Arial" pitchFamily="34" charset="0"/>
              </a:rPr>
              <a:t>(f)	Excluding the impact of missing trader intra-community (MTIC) fraud.  Official MTIC-adjusted data are not available for exports, so the headline exports data have been adjusted by Bank staff for MTIC fraud by an amount equal to the ONS import adjustment.</a:t>
            </a:r>
            <a:endParaRPr lang="en-GB" sz="800">
              <a:solidFill>
                <a:srgbClr val="000000"/>
              </a:solidFill>
              <a:latin typeface="Arial" pitchFamily="34" charset="0"/>
              <a:cs typeface="Arial" pitchFamily="34" charset="0"/>
            </a:endParaRPr>
          </a:p>
        </p:txBody>
      </p:sp>
      <p:pic>
        <p:nvPicPr>
          <p:cNvPr id="1434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50" y="1317625"/>
            <a:ext cx="4441825" cy="455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Table 2.C  </a:t>
            </a:r>
            <a:r>
              <a:rPr lang="en-US" sz="2400">
                <a:solidFill>
                  <a:srgbClr val="960000"/>
                </a:solidFill>
                <a:latin typeface="Arial" pitchFamily="34" charset="0"/>
                <a:cs typeface="Arial" pitchFamily="34" charset="0"/>
              </a:rPr>
              <a:t>Consumption grew broadly in line with income </a:t>
            </a:r>
            <a:br>
              <a:rPr lang="en-US" sz="2400">
                <a:solidFill>
                  <a:srgbClr val="960000"/>
                </a:solidFill>
                <a:latin typeface="Arial" pitchFamily="34" charset="0"/>
                <a:cs typeface="Arial" pitchFamily="34" charset="0"/>
              </a:rPr>
            </a:br>
            <a:r>
              <a:rPr lang="en-US" sz="2400">
                <a:solidFill>
                  <a:srgbClr val="960000"/>
                </a:solidFill>
                <a:latin typeface="Arial" pitchFamily="34" charset="0"/>
                <a:cs typeface="Arial" pitchFamily="34" charset="0"/>
              </a:rPr>
              <a:t>in 2014</a:t>
            </a:r>
            <a:endParaRPr lang="en-GB" sz="2400">
              <a:solidFill>
                <a:srgbClr val="960000"/>
              </a:solidFill>
              <a:latin typeface="Arial" pitchFamily="34" charset="0"/>
              <a:cs typeface="Arial" pitchFamily="34" charset="0"/>
            </a:endParaRPr>
          </a:p>
          <a:p>
            <a:r>
              <a:rPr lang="en-GB" sz="2000">
                <a:solidFill>
                  <a:srgbClr val="000000"/>
                </a:solidFill>
                <a:latin typeface="Arial" pitchFamily="34" charset="0"/>
                <a:cs typeface="Arial" pitchFamily="34" charset="0"/>
              </a:rPr>
              <a:t>Income, consumption and saving</a:t>
            </a:r>
            <a:endParaRPr lang="en-US" sz="2400" baseline="30000">
              <a:latin typeface="Arial" pitchFamily="34" charset="0"/>
            </a:endParaRPr>
          </a:p>
        </p:txBody>
      </p:sp>
      <p:sp>
        <p:nvSpPr>
          <p:cNvPr id="15363" name="Rectangle 2"/>
          <p:cNvSpPr>
            <a:spLocks noChangeArrowheads="1"/>
          </p:cNvSpPr>
          <p:nvPr/>
        </p:nvSpPr>
        <p:spPr bwMode="auto">
          <a:xfrm>
            <a:off x="190500" y="6054725"/>
            <a:ext cx="810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(a)	Total available household resources divided by the consumer expenditure deflator.</a:t>
            </a:r>
          </a:p>
          <a:p>
            <a:pPr marL="230188" indent="-230188"/>
            <a:r>
              <a:rPr lang="en-US" sz="800">
                <a:solidFill>
                  <a:srgbClr val="000000"/>
                </a:solidFill>
                <a:latin typeface="Arial" pitchFamily="34" charset="0"/>
                <a:cs typeface="Arial" pitchFamily="34" charset="0"/>
              </a:rPr>
              <a:t>(b)	Wages and salaries plus mixed income less taxes plus net transfers, divided by the consumer expenditure deflator.</a:t>
            </a:r>
          </a:p>
          <a:p>
            <a:pPr marL="230188" indent="-230188"/>
            <a:r>
              <a:rPr lang="en-US" sz="800">
                <a:solidFill>
                  <a:srgbClr val="000000"/>
                </a:solidFill>
                <a:latin typeface="Arial" pitchFamily="34" charset="0"/>
                <a:cs typeface="Arial" pitchFamily="34" charset="0"/>
              </a:rPr>
              <a:t>(c)	Chained-volume measure.  Includes non-profit institutions serving households.</a:t>
            </a:r>
          </a:p>
          <a:p>
            <a:pPr marL="230188" indent="-230188"/>
            <a:r>
              <a:rPr lang="en-US" sz="800">
                <a:solidFill>
                  <a:srgbClr val="000000"/>
                </a:solidFill>
                <a:latin typeface="Arial" pitchFamily="34" charset="0"/>
                <a:cs typeface="Arial" pitchFamily="34" charset="0"/>
              </a:rPr>
              <a:t>(d)	Percentage of household post-tax income.</a:t>
            </a:r>
          </a:p>
          <a:p>
            <a:pPr marL="230188" indent="-230188"/>
            <a:r>
              <a:rPr lang="en-US" sz="800">
                <a:solidFill>
                  <a:srgbClr val="000000"/>
                </a:solidFill>
                <a:latin typeface="Arial" pitchFamily="34" charset="0"/>
                <a:cs typeface="Arial" pitchFamily="34" charset="0"/>
              </a:rPr>
              <a:t>(e)	Percentage of household post-tax income excluding flows into employment-related pension schemes.</a:t>
            </a:r>
            <a:endParaRPr lang="en-GB" sz="800">
              <a:solidFill>
                <a:srgbClr val="000000"/>
              </a:solidFill>
              <a:latin typeface="Arial" pitchFamily="34" charset="0"/>
              <a:cs typeface="Arial" pitchFamily="34" charset="0"/>
            </a:endParaRP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t="2077"/>
          <a:stretch>
            <a:fillRect/>
          </a:stretch>
        </p:blipFill>
        <p:spPr bwMode="auto">
          <a:xfrm>
            <a:off x="203200" y="1333500"/>
            <a:ext cx="8693150" cy="434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Table 2.D  </a:t>
            </a:r>
            <a:r>
              <a:rPr lang="en-US" sz="2400">
                <a:solidFill>
                  <a:srgbClr val="960000"/>
                </a:solidFill>
                <a:latin typeface="Arial" pitchFamily="34" charset="0"/>
                <a:cs typeface="Arial" pitchFamily="34" charset="0"/>
              </a:rPr>
              <a:t>UK-weighted world GDP growth was broadly steady in Q4</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GDP in selected countries and regions</a:t>
            </a:r>
            <a:r>
              <a:rPr lang="en-GB" sz="2000" baseline="30000">
                <a:solidFill>
                  <a:srgbClr val="000000"/>
                </a:solidFill>
                <a:latin typeface="Arial" pitchFamily="34" charset="0"/>
                <a:cs typeface="Arial" pitchFamily="34" charset="0"/>
              </a:rPr>
              <a:t>(a)</a:t>
            </a:r>
            <a:endParaRPr lang="en-US" sz="2400" baseline="30000">
              <a:latin typeface="Arial" pitchFamily="34" charset="0"/>
            </a:endParaRPr>
          </a:p>
        </p:txBody>
      </p:sp>
      <p:sp>
        <p:nvSpPr>
          <p:cNvPr id="16387" name="Rectangle 2"/>
          <p:cNvSpPr>
            <a:spLocks noChangeArrowheads="1"/>
          </p:cNvSpPr>
          <p:nvPr/>
        </p:nvSpPr>
        <p:spPr bwMode="auto">
          <a:xfrm>
            <a:off x="190500" y="5808663"/>
            <a:ext cx="8108950"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a:defRPr/>
            </a:pPr>
            <a:r>
              <a:rPr lang="en-US" sz="800" dirty="0">
                <a:solidFill>
                  <a:srgbClr val="000000"/>
                </a:solidFill>
                <a:latin typeface="Arial" pitchFamily="34" charset="0"/>
                <a:cs typeface="Arial" pitchFamily="34" charset="0"/>
              </a:rPr>
              <a:t>Sources:  Eurostat, IMF </a:t>
            </a:r>
            <a:r>
              <a:rPr lang="en-US" sz="800" i="1" dirty="0">
                <a:solidFill>
                  <a:srgbClr val="000000"/>
                </a:solidFill>
                <a:latin typeface="Arial" pitchFamily="34" charset="0"/>
                <a:cs typeface="Arial" pitchFamily="34" charset="0"/>
              </a:rPr>
              <a:t>World Economic Outlook </a:t>
            </a:r>
            <a:r>
              <a:rPr lang="en-US" sz="800" dirty="0">
                <a:solidFill>
                  <a:srgbClr val="000000"/>
                </a:solidFill>
                <a:latin typeface="Arial" pitchFamily="34" charset="0"/>
                <a:cs typeface="Arial" pitchFamily="34" charset="0"/>
              </a:rPr>
              <a:t>(</a:t>
            </a:r>
            <a:r>
              <a:rPr lang="en-US" sz="800" i="1" dirty="0">
                <a:solidFill>
                  <a:srgbClr val="000000"/>
                </a:solidFill>
                <a:latin typeface="Arial" pitchFamily="34" charset="0"/>
                <a:cs typeface="Arial" pitchFamily="34" charset="0"/>
              </a:rPr>
              <a:t>WEO</a:t>
            </a:r>
            <a:r>
              <a:rPr lang="en-US" sz="800" dirty="0">
                <a:solidFill>
                  <a:srgbClr val="000000"/>
                </a:solidFill>
                <a:latin typeface="Arial" pitchFamily="34" charset="0"/>
                <a:cs typeface="Arial" pitchFamily="34" charset="0"/>
              </a:rPr>
              <a:t>) April 2015, Japanese Cabinet Office, National Bureau of Statistics of China, OECD, ONS, Thomson Reuters </a:t>
            </a:r>
            <a:r>
              <a:rPr lang="en-US" sz="800" dirty="0" err="1">
                <a:solidFill>
                  <a:srgbClr val="000000"/>
                </a:solidFill>
                <a:latin typeface="Arial" pitchFamily="34" charset="0"/>
                <a:cs typeface="Arial" pitchFamily="34" charset="0"/>
              </a:rPr>
              <a:t>Datastream</a:t>
            </a:r>
            <a:r>
              <a:rPr lang="en-US" sz="800" dirty="0">
                <a:solidFill>
                  <a:srgbClr val="000000"/>
                </a:solidFill>
                <a:latin typeface="Arial" pitchFamily="34" charset="0"/>
                <a:cs typeface="Arial" pitchFamily="34" charset="0"/>
              </a:rPr>
              <a:t>, US Bureau of Economic Analysis and Bank calculations.</a:t>
            </a:r>
          </a:p>
          <a:p>
            <a:pPr marL="230188" indent="-230188">
              <a:defRPr/>
            </a:pPr>
            <a:endParaRPr lang="en-US" sz="800" dirty="0">
              <a:solidFill>
                <a:srgbClr val="000000"/>
              </a:solidFill>
              <a:latin typeface="Arial" pitchFamily="34" charset="0"/>
              <a:cs typeface="Arial" pitchFamily="34" charset="0"/>
            </a:endParaRPr>
          </a:p>
          <a:p>
            <a:pPr marL="230188" indent="-230188">
              <a:defRPr/>
            </a:pPr>
            <a:r>
              <a:rPr lang="en-US" sz="800" dirty="0">
                <a:solidFill>
                  <a:srgbClr val="000000"/>
                </a:solidFill>
                <a:latin typeface="Arial" pitchFamily="34" charset="0"/>
                <a:cs typeface="Arial" pitchFamily="34" charset="0"/>
              </a:rPr>
              <a:t>(a)	Real GDP measures.  Figures in parentheses are shares in UK goods and services exports in 2013 from the 2014 </a:t>
            </a:r>
            <a:r>
              <a:rPr lang="en-US" sz="800" i="1" dirty="0">
                <a:solidFill>
                  <a:srgbClr val="000000"/>
                </a:solidFill>
                <a:latin typeface="Arial" pitchFamily="34" charset="0"/>
                <a:cs typeface="Arial" pitchFamily="34" charset="0"/>
              </a:rPr>
              <a:t>Pink Book</a:t>
            </a:r>
            <a:r>
              <a:rPr lang="en-US" sz="800" dirty="0">
                <a:solidFill>
                  <a:srgbClr val="000000"/>
                </a:solidFill>
                <a:latin typeface="Arial" pitchFamily="34" charset="0"/>
                <a:cs typeface="Arial" pitchFamily="34" charset="0"/>
              </a:rPr>
              <a:t>.</a:t>
            </a:r>
          </a:p>
          <a:p>
            <a:pPr marL="230188" indent="-230188">
              <a:defRPr/>
            </a:pPr>
            <a:r>
              <a:rPr lang="en-US" sz="800" dirty="0">
                <a:solidFill>
                  <a:srgbClr val="000000"/>
                </a:solidFill>
                <a:latin typeface="Arial" pitchFamily="34" charset="0"/>
                <a:cs typeface="Arial" pitchFamily="34" charset="0"/>
              </a:rPr>
              <a:t>(b)	Figures for China are percentage changes in GDP on a year earlier.  The earliest observation for China is 2000 Q1.  Data are non seasonally adjusted.</a:t>
            </a:r>
          </a:p>
          <a:p>
            <a:pPr marL="230188" indent="-230188">
              <a:defRPr/>
            </a:pPr>
            <a:r>
              <a:rPr lang="en-US" sz="800" dirty="0">
                <a:solidFill>
                  <a:srgbClr val="000000"/>
                </a:solidFill>
                <a:latin typeface="Arial" pitchFamily="34" charset="0"/>
                <a:cs typeface="Arial" pitchFamily="34" charset="0"/>
              </a:rPr>
              <a:t>(c)	Constructed using data for the real GDP growth rates of 146 countries weighted according to their shares in UK exports.  The observation for 2014 Q4 is an estimate.  For those countries where national accounts data for 2014 Q4 are not yet available, data are assumed to be consistent with projections in the IMF </a:t>
            </a:r>
            <a:r>
              <a:rPr lang="en-US" sz="800" i="1" dirty="0">
                <a:solidFill>
                  <a:srgbClr val="000000"/>
                </a:solidFill>
                <a:latin typeface="Arial" pitchFamily="34" charset="0"/>
                <a:cs typeface="Arial" pitchFamily="34" charset="0"/>
              </a:rPr>
              <a:t>WEO</a:t>
            </a:r>
            <a:r>
              <a:rPr lang="en-US" sz="800" dirty="0">
                <a:solidFill>
                  <a:srgbClr val="000000"/>
                </a:solidFill>
                <a:latin typeface="Arial" pitchFamily="34" charset="0"/>
                <a:cs typeface="Arial" pitchFamily="34" charset="0"/>
              </a:rPr>
              <a:t> April 2015.</a:t>
            </a:r>
            <a:endParaRPr lang="en-GB" sz="800" dirty="0">
              <a:solidFill>
                <a:srgbClr val="000000"/>
              </a:solidFill>
              <a:latin typeface="Arial" pitchFamily="34" charset="0"/>
              <a:cs typeface="Arial" pitchFamily="34" charset="0"/>
            </a:endParaRPr>
          </a:p>
        </p:txBody>
      </p:sp>
      <p:pic>
        <p:nvPicPr>
          <p:cNvPr id="1638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50" y="1323975"/>
            <a:ext cx="8632825" cy="367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2.1  </a:t>
            </a:r>
            <a:r>
              <a:rPr lang="en-US" sz="2400">
                <a:solidFill>
                  <a:srgbClr val="960000"/>
                </a:solidFill>
                <a:latin typeface="Arial" pitchFamily="34" charset="0"/>
                <a:cs typeface="Arial" pitchFamily="34" charset="0"/>
              </a:rPr>
              <a:t>GDP growth in 2014 supported by household</a:t>
            </a:r>
          </a:p>
          <a:p>
            <a:r>
              <a:rPr lang="en-US" sz="2400">
                <a:solidFill>
                  <a:srgbClr val="960000"/>
                </a:solidFill>
                <a:latin typeface="Arial" pitchFamily="34" charset="0"/>
                <a:cs typeface="Arial" pitchFamily="34" charset="0"/>
              </a:rPr>
              <a:t>spending, net trade and investment</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Contributions to average quarterly GDP growth</a:t>
            </a:r>
            <a:r>
              <a:rPr lang="en-GB" sz="2000" baseline="30000">
                <a:solidFill>
                  <a:srgbClr val="000000"/>
                </a:solidFill>
                <a:latin typeface="Arial" pitchFamily="34" charset="0"/>
                <a:cs typeface="Arial" pitchFamily="34" charset="0"/>
              </a:rPr>
              <a:t>(a)</a:t>
            </a:r>
            <a:endParaRPr lang="en-US" sz="2400" baseline="30000">
              <a:latin typeface="Arial" pitchFamily="34" charset="0"/>
            </a:endParaRPr>
          </a:p>
        </p:txBody>
      </p:sp>
      <p:sp>
        <p:nvSpPr>
          <p:cNvPr id="3075" name="Rectangle 2"/>
          <p:cNvSpPr>
            <a:spLocks noChangeArrowheads="1"/>
          </p:cNvSpPr>
          <p:nvPr/>
        </p:nvSpPr>
        <p:spPr bwMode="auto">
          <a:xfrm>
            <a:off x="190500" y="6176963"/>
            <a:ext cx="81089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GB" sz="800">
                <a:solidFill>
                  <a:srgbClr val="000000"/>
                </a:solidFill>
                <a:latin typeface="Arial" pitchFamily="34" charset="0"/>
                <a:cs typeface="Arial" pitchFamily="34" charset="0"/>
              </a:rPr>
              <a:t>(a)	</a:t>
            </a:r>
            <a:r>
              <a:rPr lang="en-US" sz="800">
                <a:solidFill>
                  <a:srgbClr val="000000"/>
                </a:solidFill>
                <a:latin typeface="Arial" pitchFamily="34" charset="0"/>
                <a:cs typeface="Arial" pitchFamily="34" charset="0"/>
              </a:rPr>
              <a:t>Chained-volume measures.  Contributions may not sum to total due to rounding.</a:t>
            </a:r>
          </a:p>
          <a:p>
            <a:pPr marL="230188" indent="-230188"/>
            <a:r>
              <a:rPr lang="en-US" sz="800">
                <a:solidFill>
                  <a:srgbClr val="000000"/>
                </a:solidFill>
                <a:latin typeface="Arial" pitchFamily="34" charset="0"/>
                <a:cs typeface="Arial" pitchFamily="34" charset="0"/>
              </a:rPr>
              <a:t>(b) 	Includes non-profit institutions serving households.</a:t>
            </a:r>
          </a:p>
          <a:p>
            <a:pPr marL="230188" indent="-230188"/>
            <a:r>
              <a:rPr lang="en-US" sz="800">
                <a:solidFill>
                  <a:srgbClr val="000000"/>
                </a:solidFill>
                <a:latin typeface="Arial" pitchFamily="34" charset="0"/>
                <a:cs typeface="Arial" pitchFamily="34" charset="0"/>
              </a:rPr>
              <a:t>(c) 	Excludes the alignment adjustment.</a:t>
            </a:r>
          </a:p>
          <a:p>
            <a:pPr marL="230188" indent="-230188"/>
            <a:r>
              <a:rPr lang="en-US" sz="800">
                <a:solidFill>
                  <a:srgbClr val="000000"/>
                </a:solidFill>
                <a:latin typeface="Arial" pitchFamily="34" charset="0"/>
                <a:cs typeface="Arial" pitchFamily="34" charset="0"/>
              </a:rPr>
              <a:t>(d) 	Includes government expenditure, statistical adjustments and acquisitions less disposals of valuables.</a:t>
            </a:r>
            <a:r>
              <a:rPr lang="en-GB" sz="800">
                <a:solidFill>
                  <a:srgbClr val="000000"/>
                </a:solidFill>
                <a:latin typeface="Arial" pitchFamily="34" charset="0"/>
                <a:cs typeface="Arial" pitchFamily="34" charset="0"/>
              </a:rPr>
              <a:t> </a:t>
            </a:r>
          </a:p>
        </p:txBody>
      </p:sp>
      <p:pic>
        <p:nvPicPr>
          <p:cNvPr id="307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373188"/>
            <a:ext cx="4341813" cy="442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2.2  </a:t>
            </a:r>
            <a:r>
              <a:rPr lang="en-US" sz="2400">
                <a:solidFill>
                  <a:srgbClr val="960000"/>
                </a:solidFill>
                <a:latin typeface="Arial" pitchFamily="34" charset="0"/>
                <a:cs typeface="Arial" pitchFamily="34" charset="0"/>
              </a:rPr>
              <a:t>Consumers think it is a good time to make big</a:t>
            </a:r>
          </a:p>
          <a:p>
            <a:r>
              <a:rPr lang="en-US" sz="2400">
                <a:solidFill>
                  <a:srgbClr val="960000"/>
                </a:solidFill>
                <a:latin typeface="Arial" pitchFamily="34" charset="0"/>
                <a:cs typeface="Arial" pitchFamily="34" charset="0"/>
              </a:rPr>
              <a:t>purchases</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Consumer confidence:  major purchases index</a:t>
            </a:r>
            <a:r>
              <a:rPr lang="en-GB" sz="2000" baseline="30000">
                <a:solidFill>
                  <a:srgbClr val="000000"/>
                </a:solidFill>
                <a:latin typeface="Arial" pitchFamily="34" charset="0"/>
                <a:cs typeface="Arial" pitchFamily="34" charset="0"/>
              </a:rPr>
              <a:t>(a)</a:t>
            </a:r>
            <a:endParaRPr lang="en-US" sz="2400" baseline="30000">
              <a:latin typeface="Arial" pitchFamily="34" charset="0"/>
            </a:endParaRPr>
          </a:p>
        </p:txBody>
      </p:sp>
      <p:sp>
        <p:nvSpPr>
          <p:cNvPr id="4099" name="Rectangle 2"/>
          <p:cNvSpPr>
            <a:spLocks noChangeArrowheads="1"/>
          </p:cNvSpPr>
          <p:nvPr/>
        </p:nvSpPr>
        <p:spPr bwMode="auto">
          <a:xfrm>
            <a:off x="190500" y="6176963"/>
            <a:ext cx="81089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European Commission (EC), GfK (research carried out on behalf of the European Commission) and Bank calculations.</a:t>
            </a:r>
          </a:p>
          <a:p>
            <a:pPr marL="230188" indent="-230188"/>
            <a:endParaRPr lang="en-GB" sz="800">
              <a:solidFill>
                <a:srgbClr val="000000"/>
              </a:solidFill>
              <a:latin typeface="Arial" pitchFamily="34" charset="0"/>
              <a:cs typeface="Arial" pitchFamily="34" charset="0"/>
            </a:endParaRPr>
          </a:p>
          <a:p>
            <a:pPr marL="230188" indent="-230188"/>
            <a:r>
              <a:rPr lang="en-GB" sz="800">
                <a:solidFill>
                  <a:srgbClr val="000000"/>
                </a:solidFill>
                <a:latin typeface="Arial" pitchFamily="34" charset="0"/>
                <a:cs typeface="Arial" pitchFamily="34" charset="0"/>
              </a:rPr>
              <a:t>(a)	</a:t>
            </a:r>
            <a:r>
              <a:rPr lang="en-US" sz="800">
                <a:solidFill>
                  <a:srgbClr val="000000"/>
                </a:solidFill>
                <a:latin typeface="Arial" pitchFamily="34" charset="0"/>
                <a:cs typeface="Arial" pitchFamily="34" charset="0"/>
              </a:rPr>
              <a:t>Net balance of respondents reporting that, in view of the general economic situation, now is the right time for people to make major purchases such as furniture or electrical goods</a:t>
            </a:r>
            <a:r>
              <a:rPr lang="en-GB" sz="800">
                <a:solidFill>
                  <a:srgbClr val="000000"/>
                </a:solidFill>
                <a:latin typeface="Arial" pitchFamily="34" charset="0"/>
                <a:cs typeface="Arial" pitchFamily="34" charset="0"/>
              </a:rPr>
              <a:t>.</a:t>
            </a:r>
          </a:p>
        </p:txBody>
      </p:sp>
      <p:pic>
        <p:nvPicPr>
          <p:cNvPr id="41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113" y="1347788"/>
            <a:ext cx="5481637"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2.3  </a:t>
            </a:r>
            <a:r>
              <a:rPr lang="en-US" sz="2400">
                <a:solidFill>
                  <a:srgbClr val="960000"/>
                </a:solidFill>
                <a:latin typeface="Arial" pitchFamily="34" charset="0"/>
                <a:cs typeface="Arial" pitchFamily="34" charset="0"/>
              </a:rPr>
              <a:t>Weaker housing starts could weigh on</a:t>
            </a:r>
          </a:p>
          <a:p>
            <a:r>
              <a:rPr lang="en-US" sz="2400">
                <a:solidFill>
                  <a:srgbClr val="960000"/>
                </a:solidFill>
                <a:latin typeface="Arial" pitchFamily="34" charset="0"/>
                <a:cs typeface="Arial" pitchFamily="34" charset="0"/>
              </a:rPr>
              <a:t>investment in new homes</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Housing starts and investment in new dwellings</a:t>
            </a:r>
            <a:endParaRPr lang="en-US" sz="2400" baseline="30000">
              <a:latin typeface="Arial" pitchFamily="34" charset="0"/>
            </a:endParaRPr>
          </a:p>
        </p:txBody>
      </p:sp>
      <p:sp>
        <p:nvSpPr>
          <p:cNvPr id="5123" name="Rectangle 2"/>
          <p:cNvSpPr>
            <a:spLocks noChangeArrowheads="1"/>
          </p:cNvSpPr>
          <p:nvPr/>
        </p:nvSpPr>
        <p:spPr bwMode="auto">
          <a:xfrm>
            <a:off x="190500" y="6054725"/>
            <a:ext cx="810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Department for Communities and Local Government, ONS and Bank calculations.</a:t>
            </a:r>
            <a:endParaRPr lang="en-GB" sz="800">
              <a:solidFill>
                <a:srgbClr val="000000"/>
              </a:solidFill>
              <a:latin typeface="Arial" pitchFamily="34" charset="0"/>
              <a:cs typeface="Arial" pitchFamily="34" charset="0"/>
            </a:endParaRPr>
          </a:p>
          <a:p>
            <a:pPr marL="230188" indent="-230188"/>
            <a:r>
              <a:rPr lang="en-GB" sz="800">
                <a:solidFill>
                  <a:srgbClr val="000000"/>
                </a:solidFill>
                <a:latin typeface="Arial" pitchFamily="34" charset="0"/>
                <a:cs typeface="Arial" pitchFamily="34" charset="0"/>
              </a:rPr>
              <a:t> </a:t>
            </a:r>
          </a:p>
          <a:p>
            <a:pPr marL="230188" indent="-230188"/>
            <a:r>
              <a:rPr lang="en-GB" sz="800">
                <a:solidFill>
                  <a:srgbClr val="000000"/>
                </a:solidFill>
                <a:latin typeface="Arial" pitchFamily="34" charset="0"/>
                <a:cs typeface="Arial" pitchFamily="34" charset="0"/>
              </a:rPr>
              <a:t>(a)	</a:t>
            </a:r>
            <a:r>
              <a:rPr lang="en-US" sz="800">
                <a:solidFill>
                  <a:srgbClr val="000000"/>
                </a:solidFill>
                <a:latin typeface="Arial" pitchFamily="34" charset="0"/>
                <a:cs typeface="Arial" pitchFamily="34" charset="0"/>
              </a:rPr>
              <a:t>Chained-volume measure.  Excludes improvements to existing dwellings.</a:t>
            </a:r>
          </a:p>
          <a:p>
            <a:pPr marL="230188" indent="-230188"/>
            <a:r>
              <a:rPr lang="en-US" sz="800">
                <a:solidFill>
                  <a:srgbClr val="000000"/>
                </a:solidFill>
                <a:latin typeface="Arial" pitchFamily="34" charset="0"/>
                <a:cs typeface="Arial" pitchFamily="34" charset="0"/>
              </a:rPr>
              <a:t>(b)	UK permanent dwellings financed and built by private developers, calculated from national series.  Private permanent dwelling starts in Wales are grown in line with Welsh total permanent dwelling starts since 2011 Q2.  From 2014 Q2, UK data are grown in line with data for England</a:t>
            </a:r>
            <a:r>
              <a:rPr lang="en-GB" sz="800">
                <a:solidFill>
                  <a:srgbClr val="000000"/>
                </a:solidFill>
                <a:latin typeface="Arial" pitchFamily="34" charset="0"/>
                <a:cs typeface="Arial" pitchFamily="34" charset="0"/>
              </a:rPr>
              <a:t>. </a:t>
            </a:r>
          </a:p>
        </p:txBody>
      </p:sp>
      <p:pic>
        <p:nvPicPr>
          <p:cNvPr id="51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650" y="1363663"/>
            <a:ext cx="5546725" cy="433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2.4  </a:t>
            </a:r>
            <a:r>
              <a:rPr lang="en-US" sz="2400">
                <a:solidFill>
                  <a:srgbClr val="960000"/>
                </a:solidFill>
                <a:latin typeface="Arial" pitchFamily="34" charset="0"/>
                <a:cs typeface="Arial" pitchFamily="34" charset="0"/>
              </a:rPr>
              <a:t>Business investment growth moderated in the</a:t>
            </a:r>
          </a:p>
          <a:p>
            <a:r>
              <a:rPr lang="en-US" sz="2400">
                <a:solidFill>
                  <a:srgbClr val="960000"/>
                </a:solidFill>
                <a:latin typeface="Arial" pitchFamily="34" charset="0"/>
                <a:cs typeface="Arial" pitchFamily="34" charset="0"/>
              </a:rPr>
              <a:t>second half of 2014</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Contributions to four-quarter business investment growth</a:t>
            </a:r>
            <a:r>
              <a:rPr lang="en-GB" sz="2000" baseline="30000">
                <a:solidFill>
                  <a:srgbClr val="000000"/>
                </a:solidFill>
                <a:latin typeface="Arial" pitchFamily="34" charset="0"/>
                <a:cs typeface="Arial" pitchFamily="34" charset="0"/>
              </a:rPr>
              <a:t>(a)(b)</a:t>
            </a:r>
            <a:endParaRPr lang="en-US" sz="2400" baseline="30000">
              <a:latin typeface="Arial" pitchFamily="34" charset="0"/>
            </a:endParaRPr>
          </a:p>
        </p:txBody>
      </p:sp>
      <p:sp>
        <p:nvSpPr>
          <p:cNvPr id="6147" name="Rectangle 2"/>
          <p:cNvSpPr>
            <a:spLocks noChangeArrowheads="1"/>
          </p:cNvSpPr>
          <p:nvPr/>
        </p:nvSpPr>
        <p:spPr bwMode="auto">
          <a:xfrm>
            <a:off x="190500" y="6300788"/>
            <a:ext cx="810895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GB" sz="800">
                <a:solidFill>
                  <a:srgbClr val="000000"/>
                </a:solidFill>
                <a:latin typeface="Arial" pitchFamily="34" charset="0"/>
                <a:cs typeface="Arial" pitchFamily="34" charset="0"/>
              </a:rPr>
              <a:t>(a)	</a:t>
            </a:r>
            <a:r>
              <a:rPr lang="en-US" sz="800">
                <a:solidFill>
                  <a:srgbClr val="000000"/>
                </a:solidFill>
                <a:latin typeface="Arial" pitchFamily="34" charset="0"/>
                <a:cs typeface="Arial" pitchFamily="34" charset="0"/>
              </a:rPr>
              <a:t>Chained-volume measures.  Contributions prior to 2011 are indicative estimates.</a:t>
            </a:r>
          </a:p>
          <a:p>
            <a:pPr marL="230188" indent="-230188">
              <a:buFontTx/>
              <a:buAutoNum type="alphaLcParenBoth" startAt="2"/>
            </a:pPr>
            <a:r>
              <a:rPr lang="en-US" sz="800">
                <a:solidFill>
                  <a:srgbClr val="000000"/>
                </a:solidFill>
                <a:latin typeface="Arial" pitchFamily="34" charset="0"/>
                <a:cs typeface="Arial" pitchFamily="34" charset="0"/>
              </a:rPr>
              <a:t>Figures in parentheses are shares in total business investment in 2011.  </a:t>
            </a:r>
          </a:p>
          <a:p>
            <a:pPr marL="230188" indent="-230188">
              <a:buFontTx/>
              <a:buAutoNum type="alphaLcParenBoth" startAt="2"/>
            </a:pPr>
            <a:r>
              <a:rPr lang="en-US" sz="800">
                <a:solidFill>
                  <a:srgbClr val="000000"/>
                </a:solidFill>
                <a:latin typeface="Arial" pitchFamily="34" charset="0"/>
                <a:cs typeface="Arial" pitchFamily="34" charset="0"/>
              </a:rPr>
              <a:t>Total business investment growth less contributions from the mining and quarrying, oil and gas extraction, utilities, manufacturing and service sectors.</a:t>
            </a:r>
            <a:r>
              <a:rPr lang="en-GB" sz="800">
                <a:solidFill>
                  <a:srgbClr val="000000"/>
                </a:solidFill>
                <a:latin typeface="Arial" pitchFamily="34" charset="0"/>
                <a:cs typeface="Arial" pitchFamily="34" charset="0"/>
              </a:rPr>
              <a:t> </a:t>
            </a:r>
          </a:p>
        </p:txBody>
      </p:sp>
      <p:pic>
        <p:nvPicPr>
          <p:cNvPr id="61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417638"/>
            <a:ext cx="4427538"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2.5  </a:t>
            </a:r>
            <a:r>
              <a:rPr lang="en-US" sz="2400">
                <a:solidFill>
                  <a:srgbClr val="960000"/>
                </a:solidFill>
                <a:latin typeface="Arial" pitchFamily="34" charset="0"/>
                <a:cs typeface="Arial" pitchFamily="34" charset="0"/>
              </a:rPr>
              <a:t>Companies’ investment intentions have</a:t>
            </a:r>
          </a:p>
          <a:p>
            <a:r>
              <a:rPr lang="en-US" sz="2400">
                <a:solidFill>
                  <a:srgbClr val="960000"/>
                </a:solidFill>
                <a:latin typeface="Arial" pitchFamily="34" charset="0"/>
                <a:cs typeface="Arial" pitchFamily="34" charset="0"/>
              </a:rPr>
              <a:t>softened but remain above average</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Survey measures of companies’ investment intentions</a:t>
            </a:r>
            <a:r>
              <a:rPr lang="en-GB" sz="2000" baseline="30000">
                <a:solidFill>
                  <a:srgbClr val="000000"/>
                </a:solidFill>
                <a:latin typeface="Arial" pitchFamily="34" charset="0"/>
                <a:cs typeface="Arial" pitchFamily="34" charset="0"/>
              </a:rPr>
              <a:t>(a)</a:t>
            </a:r>
            <a:endParaRPr lang="en-US" sz="2400" baseline="30000">
              <a:latin typeface="Arial" pitchFamily="34" charset="0"/>
            </a:endParaRPr>
          </a:p>
        </p:txBody>
      </p:sp>
      <p:sp>
        <p:nvSpPr>
          <p:cNvPr id="7171" name="Rectangle 2"/>
          <p:cNvSpPr>
            <a:spLocks noChangeArrowheads="1"/>
          </p:cNvSpPr>
          <p:nvPr/>
        </p:nvSpPr>
        <p:spPr bwMode="auto">
          <a:xfrm>
            <a:off x="190500" y="5930900"/>
            <a:ext cx="810895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Bank of England, BCC, CBI, CBI/PwC and Bank calculations.</a:t>
            </a:r>
          </a:p>
          <a:p>
            <a:pPr marL="230188" indent="-230188"/>
            <a:endParaRPr lang="en-US" sz="800">
              <a:solidFill>
                <a:srgbClr val="000000"/>
              </a:solidFill>
              <a:latin typeface="Arial" pitchFamily="34" charset="0"/>
              <a:cs typeface="Arial" pitchFamily="34" charset="0"/>
            </a:endParaRPr>
          </a:p>
          <a:p>
            <a:pPr marL="230188" indent="-230188"/>
            <a:r>
              <a:rPr lang="en-US" sz="800">
                <a:solidFill>
                  <a:srgbClr val="000000"/>
                </a:solidFill>
                <a:latin typeface="Arial" pitchFamily="34" charset="0"/>
                <a:cs typeface="Arial" pitchFamily="34" charset="0"/>
              </a:rPr>
              <a:t>(a)	Survey measures of investment intentions from the Bank’s Agents (companies’ intended changes in investment over the next twelve months), BCC (net percentage balance of companies who say they have increased planned investment in plant and machinery over the past three months) and CBI (net percentage balance of companies who say they have revised up planned investment in plant and machinery over the next twelve months).  Measures weight together sectoral surveys using shares in real business investment.  BCC data are non seasonally adjusted.</a:t>
            </a:r>
            <a:r>
              <a:rPr lang="en-GB" sz="800">
                <a:solidFill>
                  <a:srgbClr val="000000"/>
                </a:solidFill>
                <a:latin typeface="Arial" pitchFamily="34" charset="0"/>
                <a:cs typeface="Arial" pitchFamily="34" charset="0"/>
              </a:rPr>
              <a:t> </a:t>
            </a:r>
          </a:p>
        </p:txBody>
      </p:sp>
      <p:pic>
        <p:nvPicPr>
          <p:cNvPr id="717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125" y="1373188"/>
            <a:ext cx="5341938"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5"/>
          <p:cNvSpPr>
            <a:spLocks noChangeArrowheads="1"/>
          </p:cNvSpPr>
          <p:nvPr/>
        </p:nvSpPr>
        <p:spPr bwMode="auto">
          <a:xfrm>
            <a:off x="179388" y="179388"/>
            <a:ext cx="8507412"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2.6  </a:t>
            </a:r>
            <a:r>
              <a:rPr lang="en-US" sz="2400">
                <a:solidFill>
                  <a:srgbClr val="960000"/>
                </a:solidFill>
                <a:latin typeface="Arial" pitchFamily="34" charset="0"/>
                <a:cs typeface="Arial" pitchFamily="34" charset="0"/>
              </a:rPr>
              <a:t>Euro-area interest rates have fallen sharply,</a:t>
            </a:r>
          </a:p>
          <a:p>
            <a:r>
              <a:rPr lang="en-US" sz="2400">
                <a:solidFill>
                  <a:srgbClr val="960000"/>
                </a:solidFill>
                <a:latin typeface="Arial" pitchFamily="34" charset="0"/>
                <a:cs typeface="Arial" pitchFamily="34" charset="0"/>
              </a:rPr>
              <a:t>particularly in the periphery</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Interest rates on bank loans in the euro area</a:t>
            </a:r>
            <a:r>
              <a:rPr lang="en-GB" sz="2000" baseline="30000">
                <a:solidFill>
                  <a:srgbClr val="000000"/>
                </a:solidFill>
                <a:latin typeface="Arial" pitchFamily="34" charset="0"/>
                <a:cs typeface="Arial" pitchFamily="34" charset="0"/>
              </a:rPr>
              <a:t>(a)</a:t>
            </a:r>
            <a:endParaRPr lang="en-US" sz="2400" baseline="30000">
              <a:latin typeface="Arial" pitchFamily="34" charset="0"/>
            </a:endParaRPr>
          </a:p>
        </p:txBody>
      </p:sp>
      <p:sp>
        <p:nvSpPr>
          <p:cNvPr id="8195" name="Rectangle 2"/>
          <p:cNvSpPr>
            <a:spLocks noChangeArrowheads="1"/>
          </p:cNvSpPr>
          <p:nvPr/>
        </p:nvSpPr>
        <p:spPr bwMode="auto">
          <a:xfrm>
            <a:off x="190500" y="5808663"/>
            <a:ext cx="8210550"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European Central Bank and Bank calculations.</a:t>
            </a:r>
          </a:p>
          <a:p>
            <a:pPr marL="230188" indent="-230188"/>
            <a:endParaRPr lang="en-US" sz="800">
              <a:solidFill>
                <a:srgbClr val="000000"/>
              </a:solidFill>
              <a:latin typeface="Arial" pitchFamily="34" charset="0"/>
              <a:cs typeface="Arial" pitchFamily="34" charset="0"/>
            </a:endParaRPr>
          </a:p>
          <a:p>
            <a:pPr marL="230188" indent="-230188"/>
            <a:r>
              <a:rPr lang="en-US" sz="800">
                <a:solidFill>
                  <a:srgbClr val="000000"/>
                </a:solidFill>
                <a:latin typeface="Arial" pitchFamily="34" charset="0"/>
                <a:cs typeface="Arial" pitchFamily="34" charset="0"/>
              </a:rPr>
              <a:t>(a)	Weighted average of annualised agreed interest rates on lending to household and non-financial corporations.  Measures weight together sectoral rates using shares in the total national stock of loans.  Individual countries’ interest rates are then weighted together using shares in the total stock of loans across countries.  Data are non seasonally adjusted.</a:t>
            </a:r>
          </a:p>
          <a:p>
            <a:pPr marL="230188" indent="-230188"/>
            <a:r>
              <a:rPr lang="en-US" sz="800">
                <a:solidFill>
                  <a:srgbClr val="000000"/>
                </a:solidFill>
                <a:latin typeface="Arial" pitchFamily="34" charset="0"/>
                <a:cs typeface="Arial" pitchFamily="34" charset="0"/>
              </a:rPr>
              <a:t>(b)	Includes Ireland, Italy, Portugal and Spain.</a:t>
            </a:r>
          </a:p>
          <a:p>
            <a:pPr marL="230188" indent="-230188"/>
            <a:r>
              <a:rPr lang="en-US" sz="800">
                <a:solidFill>
                  <a:srgbClr val="000000"/>
                </a:solidFill>
                <a:latin typeface="Arial" pitchFamily="34" charset="0"/>
                <a:cs typeface="Arial" pitchFamily="34" charset="0"/>
              </a:rPr>
              <a:t>(c)	Includes Austria, Belgium, Germany, Finland, France and the Netherlands.</a:t>
            </a:r>
            <a:endParaRPr lang="en-GB" sz="800">
              <a:solidFill>
                <a:srgbClr val="000000"/>
              </a:solidFill>
              <a:latin typeface="Arial" pitchFamily="34" charset="0"/>
              <a:cs typeface="Arial" pitchFamily="34" charset="0"/>
            </a:endParaRPr>
          </a:p>
        </p:txBody>
      </p:sp>
      <p:pic>
        <p:nvPicPr>
          <p:cNvPr id="81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330325"/>
            <a:ext cx="54514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5"/>
          <p:cNvSpPr>
            <a:spLocks noChangeArrowheads="1"/>
          </p:cNvSpPr>
          <p:nvPr/>
        </p:nvSpPr>
        <p:spPr bwMode="auto">
          <a:xfrm>
            <a:off x="179388" y="179388"/>
            <a:ext cx="8507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2.7  </a:t>
            </a:r>
            <a:r>
              <a:rPr lang="en-US" sz="2400">
                <a:solidFill>
                  <a:srgbClr val="960000"/>
                </a:solidFill>
                <a:latin typeface="Arial" pitchFamily="34" charset="0"/>
                <a:cs typeface="Arial" pitchFamily="34" charset="0"/>
              </a:rPr>
              <a:t>Growth in Chinese activity has moderated</a:t>
            </a:r>
            <a:endParaRPr lang="en-GB" sz="2400">
              <a:solidFill>
                <a:srgbClr val="960000"/>
              </a:solidFill>
              <a:latin typeface="Arial" pitchFamily="34" charset="0"/>
              <a:cs typeface="Arial" pitchFamily="34" charset="0"/>
            </a:endParaRPr>
          </a:p>
          <a:p>
            <a:r>
              <a:rPr lang="en-US" sz="2000">
                <a:solidFill>
                  <a:srgbClr val="000000"/>
                </a:solidFill>
                <a:latin typeface="Arial" pitchFamily="34" charset="0"/>
                <a:cs typeface="Arial" pitchFamily="34" charset="0"/>
              </a:rPr>
              <a:t>PMIs and industrial production in China</a:t>
            </a:r>
            <a:endParaRPr lang="en-US" sz="2400" baseline="30000">
              <a:latin typeface="Arial" pitchFamily="34" charset="0"/>
            </a:endParaRPr>
          </a:p>
        </p:txBody>
      </p:sp>
      <p:sp>
        <p:nvSpPr>
          <p:cNvPr id="9219" name="Rectangle 2"/>
          <p:cNvSpPr>
            <a:spLocks noChangeArrowheads="1"/>
          </p:cNvSpPr>
          <p:nvPr/>
        </p:nvSpPr>
        <p:spPr bwMode="auto">
          <a:xfrm>
            <a:off x="190500" y="6054725"/>
            <a:ext cx="810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140400" anchor="b">
            <a:spAutoFit/>
          </a:bodyPr>
          <a:lstStyle/>
          <a:p>
            <a:pPr marL="230188" indent="-230188"/>
            <a:r>
              <a:rPr lang="en-US" sz="800">
                <a:solidFill>
                  <a:srgbClr val="000000"/>
                </a:solidFill>
                <a:latin typeface="Arial" pitchFamily="34" charset="0"/>
                <a:cs typeface="Arial" pitchFamily="34" charset="0"/>
              </a:rPr>
              <a:t>Sources:  HSBC, Markit Economics, National Bureau of Statistics and Thomson Reuters Datastream.</a:t>
            </a:r>
          </a:p>
          <a:p>
            <a:pPr marL="230188" indent="-230188"/>
            <a:endParaRPr lang="en-US" sz="800">
              <a:solidFill>
                <a:srgbClr val="000000"/>
              </a:solidFill>
              <a:latin typeface="Arial" pitchFamily="34" charset="0"/>
              <a:cs typeface="Arial" pitchFamily="34" charset="0"/>
            </a:endParaRPr>
          </a:p>
          <a:p>
            <a:pPr marL="230188" indent="-230188"/>
            <a:r>
              <a:rPr lang="en-US" sz="800">
                <a:solidFill>
                  <a:srgbClr val="000000"/>
                </a:solidFill>
                <a:latin typeface="Arial" pitchFamily="34" charset="0"/>
                <a:cs typeface="Arial" pitchFamily="34" charset="0"/>
              </a:rPr>
              <a:t>(a)	A reading of above (or below) 50 indicates increasing (or decreasing) output.</a:t>
            </a:r>
          </a:p>
          <a:p>
            <a:pPr marL="230188" indent="-230188"/>
            <a:r>
              <a:rPr lang="en-US" sz="800">
                <a:solidFill>
                  <a:srgbClr val="000000"/>
                </a:solidFill>
                <a:latin typeface="Arial" pitchFamily="34" charset="0"/>
                <a:cs typeface="Arial" pitchFamily="34" charset="0"/>
              </a:rPr>
              <a:t>(b)	Prior to 2014, data for January are not available.  Data for January and February 2015 are average figures for industrial production across the two months, as quoted by the National Bureau of Statistics.  Data are non seasonally adjusted.</a:t>
            </a:r>
            <a:endParaRPr lang="en-GB" sz="800">
              <a:solidFill>
                <a:srgbClr val="000000"/>
              </a:solidFill>
              <a:latin typeface="Arial" pitchFamily="34" charset="0"/>
              <a:cs typeface="Arial" pitchFamily="34" charset="0"/>
            </a:endParaRPr>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0" y="1371600"/>
            <a:ext cx="5540375"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5"/>
          <p:cNvSpPr>
            <a:spLocks noChangeArrowheads="1"/>
          </p:cNvSpPr>
          <p:nvPr/>
        </p:nvSpPr>
        <p:spPr bwMode="auto">
          <a:xfrm>
            <a:off x="179388" y="179388"/>
            <a:ext cx="8507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latin typeface="Arial" pitchFamily="34" charset="0"/>
              </a:rPr>
              <a:t>Chart 2.8  </a:t>
            </a:r>
            <a:r>
              <a:rPr lang="en-US" sz="2400">
                <a:solidFill>
                  <a:srgbClr val="960000"/>
                </a:solidFill>
                <a:latin typeface="Arial" pitchFamily="34" charset="0"/>
                <a:cs typeface="Arial" pitchFamily="34" charset="0"/>
              </a:rPr>
              <a:t>Wide current account deficit in 2014</a:t>
            </a:r>
            <a:endParaRPr lang="en-GB" sz="2400">
              <a:solidFill>
                <a:srgbClr val="960000"/>
              </a:solidFill>
              <a:latin typeface="Arial" pitchFamily="34" charset="0"/>
              <a:cs typeface="Arial" pitchFamily="34" charset="0"/>
            </a:endParaRPr>
          </a:p>
          <a:p>
            <a:r>
              <a:rPr lang="en-GB" sz="2000">
                <a:solidFill>
                  <a:srgbClr val="000000"/>
                </a:solidFill>
                <a:latin typeface="Arial" pitchFamily="34" charset="0"/>
                <a:cs typeface="Arial" pitchFamily="34" charset="0"/>
              </a:rPr>
              <a:t>UK current account	</a:t>
            </a:r>
            <a:endParaRPr lang="en-US" sz="2400" baseline="30000">
              <a:latin typeface="Arial" pitchFamily="34" charset="0"/>
            </a:endParaRPr>
          </a:p>
        </p:txBody>
      </p:sp>
      <p:pic>
        <p:nvPicPr>
          <p:cNvPr id="102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2288" y="1368425"/>
            <a:ext cx="4719637" cy="448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2015-05-12T23:00:00+00:00</PublishDate>
    <PublishingExpirationDate xmlns="http://schemas.microsoft.com/sharepoint/v3" xsi:nil="true"/>
    <IncludeContentsInIndex xmlns="http://schemas.microsoft.com/sharepoint/v3">true</IncludeContentsInIndex>
    <PublishingStartDate xmlns="http://schemas.microsoft.com/sharepoint/v3">2015-05-13T09:30:00+00:00</PublishingStartDate>
    <BOEKeywords xmlns="http://schemas.microsoft.com/sharepoint/v3/fields" xsi:nil="true"/>
    <OwnerGroup xmlns="http://schemas.microsoft.com/sharepoint/v3">
      <UserInfo>
        <DisplayName/>
        <AccountId>193</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2C030B-DCF6-434C-9F0C-11F1BEF2ABF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515FFD47-93C9-40D8-940C-99F788CC034A}"/>
</file>

<file path=docProps/app.xml><?xml version="1.0" encoding="utf-8"?>
<Properties xmlns="http://schemas.openxmlformats.org/officeDocument/2006/extended-properties" xmlns:vt="http://schemas.openxmlformats.org/officeDocument/2006/docPropsVTypes">
  <TotalTime>4171</TotalTime>
  <Words>409</Words>
  <Application>Microsoft Office PowerPoint</Application>
  <PresentationFormat>On-screen Show (4:3)</PresentationFormat>
  <Paragraphs>94</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Blank</vt:lpstr>
      <vt:lpstr>Inflation Report  May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2015 Demand</dc:title>
  <dc:subject>Demand</dc:subject>
  <dc:creator>Bank of England</dc:creator>
  <cp:keywords/>
  <dc:description/>
  <cp:lastModifiedBy>Chapman, Wayne</cp:lastModifiedBy>
  <cp:revision>1073</cp:revision>
  <cp:lastPrinted>2015-05-12T14:24:54Z</cp:lastPrinted>
  <dcterms:created xsi:type="dcterms:W3CDTF">2012-02-13T16:00:46Z</dcterms:created>
  <dcterms:modified xsi:type="dcterms:W3CDTF">2015-05-12T15:54:45Z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